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5" roundtripDataSignature="AMtx7mjK2ibBG5/DEjWJwAyehe/bz3kP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83cc964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c83cc964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83cc964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c83cc964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4cd7dc8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44cd7dc8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4" name="Google Shape;74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Google Shape;77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9" name="Google Shape;59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9" name="Google Shape;69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file/d/1Iy6kzX5eyCdszAx-lXJCMbWnBl6FvpkF/view?usp=drive_link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rive.google.com/file/d/1Iy6kzX5eyCdszAx-lXJCMbWnBl6FvpkF/view?usp=drive_link" TargetMode="External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Relationship Id="rId5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hyperlink" Target="https://drive.google.com/file/d/1Iy6kzX5eyCdszAx-lXJCMbWnBl6FvpkF/view?usp=drive_link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Relationship Id="rId5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Relationship Id="rId5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rive.google.com/file/d/1Iy6kzX5eyCdszAx-lXJCMbWnBl6FvpkF/view?usp=drive_link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hyperlink" Target="https://drive.google.com/file/d/1gH_zM3qNNdTmdm9NS85ul4qp30bzINti/view" TargetMode="External"/><Relationship Id="rId5" Type="http://schemas.openxmlformats.org/officeDocument/2006/relationships/hyperlink" Target="https://www.cs.miami.edu/home/burt/learning/Math609.0/Notes/jacobi.pdf?fbclid=IwAR2-qWfaAElYztXrBBYEh3_OgD0AzWUsSnAYidrKYK2dzFojYxrWJcAEzt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71048"/>
              <a:buNone/>
            </a:pPr>
            <a:r>
              <a:rPr lang="ro"/>
              <a:t>Algoritmi Avansați 2025</a:t>
            </a:r>
            <a:br>
              <a:rPr lang="ro"/>
            </a:br>
            <a:r>
              <a:rPr lang="ro"/>
              <a:t>c-6</a:t>
            </a:r>
            <a:br>
              <a:rPr lang="ro"/>
            </a:br>
            <a:r>
              <a:rPr lang="ro" sz="3300"/>
              <a:t>Randomized Algorithms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Exemplu de problemă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64" name="Google Shape;164;p11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74" name="Google Shape;174;p12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br>
              <a:rPr b="1" lang="ro"/>
            </a:br>
            <a:endParaRPr b="1"/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 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Coppersmith-Winograd (1990). O(n</a:t>
            </a:r>
            <a:r>
              <a:rPr b="1" baseline="30000" lang="ro"/>
              <a:t>2,376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Cuprins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Descriere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Check Matrix multiplication;</a:t>
            </a:r>
            <a:br>
              <a:rPr b="1" lang="ro"/>
            </a:br>
            <a:r>
              <a:rPr b="1" lang="ro"/>
              <a:t>Primality Testing: The Solovay-Strassen Test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Quicksort</a:t>
            </a:r>
            <a:br>
              <a:rPr b="1" lang="ro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DA!</a:t>
            </a:r>
            <a:br>
              <a:rPr b="1" lang="ro"/>
            </a:br>
            <a:endParaRPr b="1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Algoritm probabilist cu următoarele proprietăți:</a:t>
            </a:r>
            <a:br>
              <a:rPr b="1" lang="ro"/>
            </a:b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 B, C - matricile din problemă. 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AxB=C, atunci algoritmul va returna </a:t>
            </a:r>
            <a:r>
              <a:rPr b="1" lang="ro" u="sng"/>
              <a:t>întotdeauna ”</a:t>
            </a:r>
            <a:r>
              <a:rPr b="1" i="1" lang="ro" u="sng"/>
              <a:t>DA</a:t>
            </a:r>
            <a:r>
              <a:rPr b="1" lang="ro" u="sng"/>
              <a:t>”</a:t>
            </a:r>
            <a:endParaRPr b="1" u="sng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AxB≠C, atunci algoritmul va returna ”</a:t>
            </a:r>
            <a:r>
              <a:rPr b="1" i="1" lang="ro"/>
              <a:t>NU</a:t>
            </a:r>
            <a:r>
              <a:rPr b="1" lang="ro"/>
              <a:t>” cu o probabilitate &gt;=1/2</a:t>
            </a:r>
            <a:endParaRPr b="1"/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000"/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Complexitate?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85" name="Google Shape;285;p25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95" name="Google Shape;295;p26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1500" u="sng"/>
              <a:t>Observație: </a:t>
            </a:r>
            <a:r>
              <a:rPr b="1" lang="ro" sz="1500"/>
              <a:t>Dacă AxB≠C, atunci Pr[Ax(Br)≠Cr]≥1/2 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b="1" lang="ro" sz="1500"/>
            </a:br>
            <a:r>
              <a:rPr b="1" lang="ro" sz="1500" u="sng">
                <a:solidFill>
                  <a:schemeClr val="hlink"/>
                </a:solidFill>
                <a:hlinkClick r:id="rId3"/>
              </a:rPr>
              <a:t>Justificare </a:t>
            </a:r>
            <a:r>
              <a:rPr b="1" lang="ro" sz="1500"/>
              <a:t>Pt simplitate vom presupune ca matricile sunt binare (doar elemente de 0 si 1)</a:t>
            </a:r>
            <a:endParaRPr b="1" sz="1500"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5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83cc96447_0_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Primality Testing: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The Solovay-Strassen Test </a:t>
            </a:r>
            <a:endParaRPr/>
          </a:p>
        </p:txBody>
      </p:sp>
      <p:sp>
        <p:nvSpPr>
          <p:cNvPr id="305" name="Google Shape;305;g2c83cc96447_0_2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ro" sz="1500"/>
              <a:t>Este utilizat pentru a determina dacă un număr este compus sau </a:t>
            </a:r>
            <a:r>
              <a:rPr b="1" i="1" lang="ro" sz="1500"/>
              <a:t>probabil </a:t>
            </a:r>
            <a:r>
              <a:rPr b="1" lang="ro" sz="1500"/>
              <a:t>prim</a:t>
            </a:r>
            <a:endParaRPr b="1"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ro" sz="1500"/>
              <a:t>se bazează pe proprietățile </a:t>
            </a:r>
            <a:r>
              <a:rPr b="1" lang="ro" sz="1500" u="sng"/>
              <a:t>simbolului Jacobi </a:t>
            </a:r>
            <a:r>
              <a:rPr b="1" lang="ro" sz="1500"/>
              <a:t>și ale</a:t>
            </a:r>
            <a:r>
              <a:rPr b="1" lang="ro" sz="1500" u="sng"/>
              <a:t> criteriului lui Euler</a:t>
            </a:r>
            <a:endParaRPr b="1" sz="1500" u="sng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ro" sz="1500"/>
              <a:t> Dat fiind un număr impar </a:t>
            </a:r>
            <a:r>
              <a:rPr b="1" i="1" lang="ro" sz="1500"/>
              <a:t>n</a:t>
            </a:r>
            <a:r>
              <a:rPr b="1" lang="ro" sz="1500"/>
              <a:t> pentru a testa primalitatea, testul alege un număr aleator a în intervalul </a:t>
            </a:r>
            <a:r>
              <a:rPr b="1" i="1" lang="ro" sz="1500"/>
              <a:t>[2, n-1]</a:t>
            </a:r>
            <a:r>
              <a:rPr b="1" lang="ro" sz="1500"/>
              <a:t> și calculează simbolul Jacobi </a:t>
            </a:r>
            <a:r>
              <a:rPr b="1" i="1" lang="ro" sz="1500"/>
              <a:t>(a/n)</a:t>
            </a:r>
            <a:r>
              <a:rPr b="1" lang="ro" sz="1500"/>
              <a:t>. Dacă </a:t>
            </a:r>
            <a:r>
              <a:rPr b="1" i="1" lang="ro" sz="1500"/>
              <a:t>n</a:t>
            </a:r>
            <a:r>
              <a:rPr b="1" lang="ro" sz="1500"/>
              <a:t> este un număr prim, atunci simbolul Jacobi va fi egal cu simbolul Legendre și va satisface criteriul lui Euler</a:t>
            </a:r>
            <a:endParaRPr b="1" sz="1500"/>
          </a:p>
        </p:txBody>
      </p:sp>
      <p:pic>
        <p:nvPicPr>
          <p:cNvPr id="306" name="Google Shape;306;g2c83cc96447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4375" y="471650"/>
            <a:ext cx="1895550" cy="1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83cc96447_0_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Primality Testing: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The Solovay-Strassen Test </a:t>
            </a:r>
            <a:endParaRPr/>
          </a:p>
        </p:txBody>
      </p:sp>
      <p:sp>
        <p:nvSpPr>
          <p:cNvPr id="312" name="Google Shape;312;g2c83cc96447_0_20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ro" sz="1500"/>
              <a:t> Dat fiind un număr impar </a:t>
            </a:r>
            <a:r>
              <a:rPr b="1" i="1" lang="ro" sz="1500"/>
              <a:t>n</a:t>
            </a:r>
            <a:r>
              <a:rPr b="1" lang="ro" sz="1500"/>
              <a:t> pentru a testa primalitatea, testul alege un număr aleator a în intervalul </a:t>
            </a:r>
            <a:r>
              <a:rPr b="1" i="1" lang="ro" sz="1500"/>
              <a:t>[2, n-1]</a:t>
            </a:r>
            <a:r>
              <a:rPr b="1" lang="ro" sz="1500"/>
              <a:t> și calculează simbolul Jacobi </a:t>
            </a:r>
            <a:r>
              <a:rPr b="1" i="1" lang="ro" sz="1500"/>
              <a:t>(a/n)</a:t>
            </a:r>
            <a:r>
              <a:rPr b="1" lang="ro" sz="1500"/>
              <a:t>. Dacă </a:t>
            </a:r>
            <a:r>
              <a:rPr b="1" i="1" lang="ro" sz="1500"/>
              <a:t>n</a:t>
            </a:r>
            <a:r>
              <a:rPr b="1" lang="ro" sz="1500"/>
              <a:t> este un număr prim, atunci simbolul Jacobi va fi egal cu simbolul Legendre și va satisface criteriul lui Euler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ro" sz="1500"/>
              <a:t>Dacă simbolul Jacobi calculat nu satisface criteriul lui Euler, atunci n este compus. Testul este rulat pentru mai multe iterații pentru a-i crește acuratețea.</a:t>
            </a:r>
            <a:endParaRPr b="1"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1500" u="sng">
                <a:solidFill>
                  <a:schemeClr val="hlink"/>
                </a:solidFill>
                <a:hlinkClick r:id="rId3"/>
              </a:rPr>
              <a:t>Source</a:t>
            </a:r>
            <a:endParaRPr b="1" sz="1500"/>
          </a:p>
        </p:txBody>
      </p:sp>
      <p:pic>
        <p:nvPicPr>
          <p:cNvPr id="313" name="Google Shape;313;g2c83cc96447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4375" y="471650"/>
            <a:ext cx="1895550" cy="1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19" name="Google Shape;319;p2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20" name="Google Shape;3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28" name="Google Shape;328;p2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Algoritm Bazat pe strategia Divide-et-Impera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Primește ca input un șir A de elemente comparabile, returnează șirul A sortat. 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Sortează oarecum asemănător ca sortarea prin inserție: la fiecare pas se fixează un element pe poziția sa.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29" name="Google Shape;3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37" name="Google Shape;337;p29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Pașii: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Divide: se alege un element </a:t>
            </a:r>
            <a:r>
              <a:rPr i="1" lang="ro" sz="1900"/>
              <a:t>x</a:t>
            </a:r>
            <a:r>
              <a:rPr lang="ro" sz="1900"/>
              <a:t> din șirul A pe post de pivot. Se partiționează A în L (elementele &lt;x), G (elementele &gt;x) și E (elementele =x).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Conquer: aplicăm recursiv sortarea pe șirurile L, respectiv G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Combinare: ...</a:t>
            </a:r>
            <a:endParaRPr sz="1900"/>
          </a:p>
        </p:txBody>
      </p:sp>
      <p:pic>
        <p:nvPicPr>
          <p:cNvPr id="338" name="Google Shape;3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46" name="Google Shape;346;p3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Basic Quicksort.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54" name="Google Shape;354;p3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Basic Quicksort.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detalii în </a:t>
            </a:r>
            <a:r>
              <a:rPr lang="ro" sz="1900" u="sng">
                <a:solidFill>
                  <a:schemeClr val="hlink"/>
                </a:solidFill>
                <a:hlinkClick r:id="rId3"/>
              </a:rPr>
              <a:t>CLRS </a:t>
            </a:r>
            <a:r>
              <a:rPr lang="ro" sz="1900"/>
              <a:t>pag 171; Analiza algortimului:</a:t>
            </a:r>
            <a:r>
              <a:rPr b="1" lang="ro" sz="1500" u="sng">
                <a:solidFill>
                  <a:schemeClr val="hlink"/>
                </a:solidFill>
                <a:hlinkClick r:id="rId4"/>
              </a:rPr>
              <a:t>Justificare</a:t>
            </a:r>
            <a:r>
              <a:rPr b="1" lang="ro" sz="1500"/>
              <a:t> </a:t>
            </a:r>
            <a:r>
              <a:rPr lang="ro" sz="1900"/>
              <a:t> -O(n</a:t>
            </a:r>
            <a:r>
              <a:rPr baseline="30000" lang="ro" sz="1900"/>
              <a:t>2</a:t>
            </a:r>
            <a:r>
              <a:rPr lang="ro" sz="1900"/>
              <a:t>)</a:t>
            </a:r>
            <a:endParaRPr sz="1900"/>
          </a:p>
        </p:txBody>
      </p:sp>
      <p:pic>
        <p:nvPicPr>
          <p:cNvPr id="355" name="Google Shape;35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62" name="Google Shape;362;p3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Q: Cum ne asigurăm ca găsim un pivot bun?</a:t>
            </a:r>
            <a:endParaRPr sz="1900"/>
          </a:p>
        </p:txBody>
      </p:sp>
      <p:pic>
        <p:nvPicPr>
          <p:cNvPr id="363" name="Google Shape;3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70" name="Google Shape;370;p3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78" name="Google Shape;378;p3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 se face în timp asimptotic liniar!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79" name="Google Shape;3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86" name="Google Shape;386;p3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87" name="Google Shape;38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89" name="Google Shape;389;p35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95" name="Google Shape;395;p3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In practică acest algoritm </a:t>
            </a:r>
            <a:r>
              <a:rPr b="1" lang="ro" sz="1900" u="sng"/>
              <a:t>perfomează mai prost</a:t>
            </a:r>
            <a:r>
              <a:rPr lang="ro" sz="1900"/>
              <a:t> decât varianta Basic.</a:t>
            </a:r>
            <a:endParaRPr sz="1900"/>
          </a:p>
        </p:txBody>
      </p:sp>
      <p:pic>
        <p:nvPicPr>
          <p:cNvPr id="396" name="Google Shape;3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98" name="Google Shape;398;p36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404" name="Google Shape;404;p3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Randomized Quicksort: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la fiecare pas al recursiei, pivotul este ales aleator.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Este echivalent cu varianta Basic.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Detalii în </a:t>
            </a:r>
            <a:r>
              <a:rPr lang="ro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CLRS </a:t>
            </a:r>
            <a:r>
              <a:rPr lang="ro" sz="1900"/>
              <a:t>pag 181-184</a:t>
            </a:r>
            <a:endParaRPr sz="1900"/>
          </a:p>
        </p:txBody>
      </p:sp>
      <p:pic>
        <p:nvPicPr>
          <p:cNvPr id="405" name="Google Shape;40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412" name="Google Shape;412;p3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Paranoid Quicksort: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Repetă: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Alegem un pivot x aleator din A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Partitionam A în L, G, E, în funcție de x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Până când partițiile rezultate sunt de forma: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|L|≤3/4|A| și |G|≤3/4|A|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Apelăm recursiv algoritmul pe L și G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Analiza algortimului: </a:t>
            </a:r>
            <a:r>
              <a:rPr b="1" lang="ro" sz="1500" u="sng">
                <a:solidFill>
                  <a:schemeClr val="hlink"/>
                </a:solidFill>
                <a:hlinkClick r:id="rId3"/>
              </a:rPr>
              <a:t>Justificare </a:t>
            </a:r>
            <a:r>
              <a:rPr lang="ro" sz="1900"/>
              <a:t> </a:t>
            </a:r>
            <a:endParaRPr sz="1900"/>
          </a:p>
        </p:txBody>
      </p:sp>
      <p:pic>
        <p:nvPicPr>
          <p:cNvPr id="413" name="Google Shape;41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244cd7dc80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44cd7dc809_0_0"/>
          <p:cNvSpPr txBox="1"/>
          <p:nvPr/>
        </p:nvSpPr>
        <p:spPr>
          <a:xfrm>
            <a:off x="5424050" y="851775"/>
            <a:ext cx="309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Course notes in English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Prime testing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Un astfel de algoritm poate rula un număr diferit de pași și poate oferi output-uri diferite pe aceeași intrare. Astfel devine relevant sa avem mai multe iterații ale algoritmului pe un același input!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22" name="Google Shape;122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Algoritmii probabilisti pot fi impartiti in 2 (sau 3) clase: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</a:t>
            </a:r>
            <a:endParaRPr b="1" sz="14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 </a:t>
            </a: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46" name="Google Shape;146;p9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i="1" lang="ro" sz="1400"/>
              <a:t>Atlantic City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”probabil” rapid și oferă un rezultat ”probabil” corect.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3350" y="3973925"/>
            <a:ext cx="1760650" cy="11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